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71" r:id="rId5"/>
    <p:sldId id="259" r:id="rId6"/>
    <p:sldId id="260" r:id="rId7"/>
    <p:sldId id="263" r:id="rId8"/>
    <p:sldId id="264" r:id="rId9"/>
    <p:sldId id="265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8C0C38-C640-4045-91BB-8E421C37EA73}" type="datetimeFigureOut">
              <a:rPr lang="en-US" smtClean="0"/>
              <a:t>9/28/2010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32AA0-72AC-45DB-B2C4-8AE6349C28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A2B5A-34C4-4B53-B5BE-7E2A9EA97CB1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41899-2B23-4B60-A22E-EB43ED2B8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41899-2B23-4B60-A22E-EB43ED2B827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41899-2B23-4B60-A22E-EB43ED2B827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41899-2B23-4B60-A22E-EB43ED2B827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41899-2B23-4B60-A22E-EB43ED2B827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41899-2B23-4B60-A22E-EB43ED2B827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41899-2B23-4B60-A22E-EB43ED2B827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41899-2B23-4B60-A22E-EB43ED2B827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41899-2B23-4B60-A22E-EB43ED2B827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41899-2B23-4B60-A22E-EB43ED2B827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41899-2B23-4B60-A22E-EB43ED2B827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64700E-731A-4B75-9084-9B4586FDADAE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DDA4D1-2FCC-4A95-B052-CC9C5B34C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shettydeepak.files.wordpress.com/2009/07/total_solar_eclipse.jpg&amp;imgrefurl=http://shettydeepak.wordpress.com/2009/07/21/total-solar-eclipse-dos-dont-during-eclipse/&amp;usg=__T4LF61jy16bc2vplhArrjgOJS2c=&amp;h=1220&amp;w=1578&amp;sz=283&amp;hl=en&amp;start=3&amp;um=1&amp;tbnid=-3Sso85780Nr7M:&amp;tbnh=116&amp;tbnw=150&amp;prev=/images?q=solar+eclipse&amp;hl=en&amp;rls=com.microsoft:en-US&amp;sa=N&amp;um=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Phases, eclipses, and tides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EarthMS_J26_Tides_sx5593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95400"/>
            <a:ext cx="8168028" cy="47244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5" name="Picture 7" descr="EarthMS_J26_Tides_text1_sx5593a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2133600"/>
            <a:ext cx="1120775" cy="492125"/>
          </a:xfrm>
          <a:prstGeom prst="rect">
            <a:avLst/>
          </a:prstGeom>
          <a:noFill/>
        </p:spPr>
      </p:pic>
      <p:pic>
        <p:nvPicPr>
          <p:cNvPr id="6" name="Picture 9" descr="EarthMS_J26_Tides_text3_sx5593a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2895600"/>
            <a:ext cx="1480294" cy="762000"/>
          </a:xfrm>
          <a:prstGeom prst="rect">
            <a:avLst/>
          </a:prstGeom>
          <a:noFill/>
        </p:spPr>
      </p:pic>
      <p:pic>
        <p:nvPicPr>
          <p:cNvPr id="7" name="Picture 8" descr="EarthMS_J26_Tides_text2_sx5593a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4800600"/>
            <a:ext cx="1464451" cy="990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" y="609600"/>
            <a:ext cx="1295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/>
              <a:t>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85800"/>
            <a:ext cx="7772400" cy="5669760"/>
          </a:xfrm>
        </p:spPr>
        <p:txBody>
          <a:bodyPr/>
          <a:lstStyle/>
          <a:p>
            <a:pPr marL="582930" lvl="0" indent="-514350">
              <a:buFont typeface="+mj-lt"/>
              <a:buAutoNum type="arabicPeriod"/>
            </a:pPr>
            <a:r>
              <a:rPr lang="en-US" dirty="0" smtClean="0"/>
              <a:t>The same side of the moon always faces the Earth</a:t>
            </a:r>
          </a:p>
          <a:p>
            <a:pPr marL="582930" lvl="0" indent="-514350">
              <a:buFont typeface="+mj-lt"/>
              <a:buAutoNum type="arabicPeriod"/>
            </a:pPr>
            <a:r>
              <a:rPr lang="en-US" dirty="0" smtClean="0"/>
              <a:t>The changing relative positions of the moon, Earth, and sun cause the phases of the moon, eclipses, and tides</a:t>
            </a:r>
          </a:p>
          <a:p>
            <a:pPr marL="582930" lvl="0" indent="-514350">
              <a:buFont typeface="+mj-lt"/>
              <a:buAutoNum type="arabicPeriod"/>
            </a:pPr>
            <a:r>
              <a:rPr lang="en-US" dirty="0" smtClean="0"/>
              <a:t>The moon reflects the light from the sun which causes us to see the moon at night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2930" indent="-514350">
              <a:buFont typeface="+mj-lt"/>
              <a:buAutoNum type="arabicPeriod" startAt="4"/>
            </a:pPr>
            <a:r>
              <a:rPr lang="en-US" b="1" u="sng" dirty="0" smtClean="0"/>
              <a:t>Phases</a:t>
            </a:r>
            <a:r>
              <a:rPr lang="en-US" dirty="0" smtClean="0"/>
              <a:t>- the different shapes of the moon you see from Earth ; Caused by changes in the relative positions of the moon, Earth, and the sun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1"/>
          <p:cNvGrpSpPr>
            <a:grpSpLocks noGrp="1"/>
          </p:cNvGrpSpPr>
          <p:nvPr>
            <p:ph idx="1"/>
          </p:nvPr>
        </p:nvGrpSpPr>
        <p:grpSpPr bwMode="auto">
          <a:xfrm>
            <a:off x="685800" y="914400"/>
            <a:ext cx="8001000" cy="5441950"/>
            <a:chOff x="768" y="1296"/>
            <a:chExt cx="4176" cy="2656"/>
          </a:xfrm>
        </p:grpSpPr>
        <p:sp>
          <p:nvSpPr>
            <p:cNvPr id="5" name="Rectangle 17"/>
            <p:cNvSpPr>
              <a:spLocks noChangeArrowheads="1"/>
            </p:cNvSpPr>
            <p:nvPr/>
          </p:nvSpPr>
          <p:spPr bwMode="auto">
            <a:xfrm>
              <a:off x="768" y="1296"/>
              <a:ext cx="4176" cy="265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20" descr="EarthMS_J22_Phases_sx5709b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15" y="1344"/>
              <a:ext cx="3330" cy="2587"/>
            </a:xfrm>
            <a:prstGeom prst="rect">
              <a:avLst/>
            </a:prstGeom>
            <a:noFill/>
          </p:spPr>
        </p:pic>
      </p:grpSp>
      <p:sp>
        <p:nvSpPr>
          <p:cNvPr id="7" name="TextBox 6"/>
          <p:cNvSpPr txBox="1"/>
          <p:nvPr/>
        </p:nvSpPr>
        <p:spPr>
          <a:xfrm>
            <a:off x="762000" y="914400"/>
            <a:ext cx="914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5.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Eclipse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2930" indent="-514350">
              <a:buFont typeface="+mj-lt"/>
              <a:buAutoNum type="arabicPeriod" startAt="6"/>
            </a:pPr>
            <a:r>
              <a:rPr lang="en-US" b="1" u="sng" dirty="0" smtClean="0"/>
              <a:t>Eclipse</a:t>
            </a:r>
            <a:r>
              <a:rPr lang="en-US" dirty="0" smtClean="0"/>
              <a:t>- when an object in space comes between the sun and a third object, it casts a shadow on that object</a:t>
            </a:r>
          </a:p>
          <a:p>
            <a:pPr marL="912114" lvl="1" indent="-514350"/>
            <a:r>
              <a:rPr lang="en-US" dirty="0" smtClean="0"/>
              <a:t>When the moon’s shadow hits Earth or Earth’s shadow hits the moon, an eclipse occurs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Eclipses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2930" indent="-514350">
              <a:buFont typeface="+mj-lt"/>
              <a:buAutoNum type="arabicPeriod" startAt="7"/>
            </a:pPr>
            <a:r>
              <a:rPr lang="en-US" b="1" u="sng" dirty="0" smtClean="0"/>
              <a:t>Solar Eclipse-</a:t>
            </a:r>
            <a:r>
              <a:rPr lang="en-US" dirty="0" smtClean="0"/>
              <a:t> occurs when the moon passes directly between Earth and the sun, blocking sunlight from the Earth; when a new moon blocks our view of the sun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tbn0.google.com/images?q=tbn:-3Sso85780Nr7M:http://shettydeepak.files.wordpress.com/2009/07/total_solar_eclips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810000"/>
            <a:ext cx="3733800" cy="2887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762000"/>
            <a:ext cx="7772400" cy="5593560"/>
          </a:xfrm>
        </p:spPr>
        <p:txBody>
          <a:bodyPr/>
          <a:lstStyle/>
          <a:p>
            <a:pPr marL="582930" indent="-514350">
              <a:buFont typeface="+mj-lt"/>
              <a:buAutoNum type="arabicPeriod" startAt="8"/>
            </a:pPr>
            <a:r>
              <a:rPr lang="en-US" sz="3200" b="1" u="sng" dirty="0" smtClean="0"/>
              <a:t>Lunar Eclipse- </a:t>
            </a:r>
            <a:r>
              <a:rPr lang="en-US" sz="3200" dirty="0" smtClean="0"/>
              <a:t>occurs at a full moon when Earth is directly between the moon and the sun; </a:t>
            </a:r>
            <a:r>
              <a:rPr lang="en-US" dirty="0" smtClean="0"/>
              <a:t>Earth blocks sunlight from reaching the moon</a:t>
            </a:r>
          </a:p>
          <a:p>
            <a:pPr lvl="2"/>
            <a:r>
              <a:rPr lang="en-US" dirty="0" smtClean="0"/>
              <a:t>Only occurs when there is a full moon</a:t>
            </a:r>
          </a:p>
          <a:p>
            <a:pPr lvl="2"/>
            <a:r>
              <a:rPr lang="en-US" dirty="0" smtClean="0"/>
              <a:t>A total lunar eclipse can be seen anywhere on Earth that the moon is visible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5257800" cy="630936"/>
          </a:xfrm>
        </p:spPr>
        <p:txBody>
          <a:bodyPr/>
          <a:lstStyle/>
          <a:p>
            <a:r>
              <a:rPr lang="en-US" dirty="0" smtClean="0"/>
              <a:t>Total Lunar Eclipse</a:t>
            </a:r>
            <a:endParaRPr lang="en-US" dirty="0"/>
          </a:p>
        </p:txBody>
      </p:sp>
      <p:pic>
        <p:nvPicPr>
          <p:cNvPr id="23554" name="Picture 2" descr="http://www.aip.org/dbis/stories/2007/images/17086LunarEclip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066800"/>
            <a:ext cx="2260879" cy="20574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743200" y="5410200"/>
            <a:ext cx="5943600" cy="630936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Partial</a:t>
            </a:r>
            <a:r>
              <a:rPr kumimoji="0" lang="en-US" sz="4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Lunar Eclipse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558" name="Picture 6" descr="http://photos.samuelgordonstewart.com/albums/lunar07/P1020021.thum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599" y="2895600"/>
            <a:ext cx="3101163" cy="233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2930" indent="-514350">
              <a:buFont typeface="+mj-lt"/>
              <a:buAutoNum type="arabicPeriod" startAt="9"/>
            </a:pPr>
            <a:r>
              <a:rPr lang="en-US" b="1" u="sng" dirty="0" smtClean="0"/>
              <a:t>Tides</a:t>
            </a:r>
            <a:r>
              <a:rPr lang="en-US" dirty="0" smtClean="0"/>
              <a:t>- the rise and fall of ocean water that occurs every 12.5 hours or so</a:t>
            </a:r>
          </a:p>
          <a:p>
            <a:pPr lvl="1"/>
            <a:r>
              <a:rPr lang="en-US" dirty="0" smtClean="0"/>
              <a:t>Tides are caused mainly by differences in how much the moon’s gravity pulls on different parts of Earth</a:t>
            </a:r>
          </a:p>
          <a:p>
            <a:pPr marL="582930" indent="-514350">
              <a:buFont typeface="+mj-lt"/>
              <a:buAutoNum type="arabicPeriod" startAt="10"/>
            </a:pPr>
            <a:r>
              <a:rPr lang="en-US" b="1" u="sng" dirty="0" smtClean="0"/>
              <a:t>Tide Cycle- </a:t>
            </a:r>
            <a:r>
              <a:rPr lang="en-US" dirty="0" smtClean="0"/>
              <a:t>There are two places with high tides and two places with low tides on Earth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449</TotalTime>
  <Words>275</Words>
  <Application>Microsoft Office PowerPoint</Application>
  <PresentationFormat>On-screen Show (4:3)</PresentationFormat>
  <Paragraphs>32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Phases, eclipses, and tides</vt:lpstr>
      <vt:lpstr>Slide 2</vt:lpstr>
      <vt:lpstr>Phases</vt:lpstr>
      <vt:lpstr>Slide 4</vt:lpstr>
      <vt:lpstr>Eclipse</vt:lpstr>
      <vt:lpstr>Eclipses continued</vt:lpstr>
      <vt:lpstr>Slide 7</vt:lpstr>
      <vt:lpstr>Total Lunar Eclipse</vt:lpstr>
      <vt:lpstr>Tides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Phases, eclipses, and tides</dc:title>
  <dc:creator>Alicia Arangio</dc:creator>
  <cp:lastModifiedBy>Falcon School District 49</cp:lastModifiedBy>
  <cp:revision>30</cp:revision>
  <dcterms:created xsi:type="dcterms:W3CDTF">2009-08-17T00:19:20Z</dcterms:created>
  <dcterms:modified xsi:type="dcterms:W3CDTF">2010-09-28T20:07:31Z</dcterms:modified>
</cp:coreProperties>
</file>